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handoutMasterIdLst>
    <p:handoutMasterId r:id="rId21"/>
  </p:handoutMasterIdLst>
  <p:sldIdLst>
    <p:sldId id="268" r:id="rId2"/>
    <p:sldId id="271" r:id="rId3"/>
    <p:sldId id="273" r:id="rId4"/>
    <p:sldId id="274" r:id="rId5"/>
    <p:sldId id="275" r:id="rId6"/>
    <p:sldId id="272" r:id="rId7"/>
    <p:sldId id="269" r:id="rId8"/>
    <p:sldId id="270" r:id="rId9"/>
    <p:sldId id="257" r:id="rId10"/>
    <p:sldId id="258" r:id="rId11"/>
    <p:sldId id="259" r:id="rId12"/>
    <p:sldId id="260" r:id="rId13"/>
    <p:sldId id="261" r:id="rId14"/>
    <p:sldId id="262" r:id="rId15"/>
    <p:sldId id="266" r:id="rId16"/>
    <p:sldId id="264" r:id="rId17"/>
    <p:sldId id="265" r:id="rId18"/>
    <p:sldId id="263" r:id="rId19"/>
  </p:sldIdLst>
  <p:sldSz cx="12192000" cy="6858000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39" autoAdjust="0"/>
    <p:restoredTop sz="94660"/>
  </p:normalViewPr>
  <p:slideViewPr>
    <p:cSldViewPr snapToGrid="0">
      <p:cViewPr varScale="1">
        <p:scale>
          <a:sx n="73" d="100"/>
          <a:sy n="73" d="100"/>
        </p:scale>
        <p:origin x="21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03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6A7F7A-FD44-4932-8406-7060CA8D7854}" type="datetimeFigureOut">
              <a:rPr lang="en-US" smtClean="0"/>
              <a:t>9/6/2017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A3B4F4-E773-4277-9210-64B26C1779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9641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4A6BB4DE-6E1D-4DF4-8F5E-F5E4CC3F9F67}" type="datetimeFigureOut">
              <a:rPr lang="en-US" smtClean="0"/>
              <a:t>9/6/2017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798FD2A9-7E9D-4078-BB0C-3E8C52417C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3571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2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altLang="en-US" dirty="0" smtClean="0"/>
          </a:p>
        </p:txBody>
      </p:sp>
      <p:sp>
        <p:nvSpPr>
          <p:cNvPr id="819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51186">
              <a:defRPr sz="37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73243" indent="-297650" defTabSz="951186">
              <a:defRPr sz="37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88982" indent="-237797" defTabSz="951186">
              <a:defRPr sz="37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64575" indent="-237797" defTabSz="951186">
              <a:defRPr sz="37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41785" indent="-237797" defTabSz="951186">
              <a:defRPr sz="37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07672" indent="-237797" defTabSz="951186" eaLnBrk="0" fontAlgn="base" hangingPunct="0">
              <a:spcBef>
                <a:spcPct val="50000"/>
              </a:spcBef>
              <a:spcAft>
                <a:spcPct val="0"/>
              </a:spcAft>
              <a:defRPr sz="37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73559" indent="-237797" defTabSz="951186" eaLnBrk="0" fontAlgn="base" hangingPunct="0">
              <a:spcBef>
                <a:spcPct val="50000"/>
              </a:spcBef>
              <a:spcAft>
                <a:spcPct val="0"/>
              </a:spcAft>
              <a:defRPr sz="37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39446" indent="-237797" defTabSz="951186" eaLnBrk="0" fontAlgn="base" hangingPunct="0">
              <a:spcBef>
                <a:spcPct val="50000"/>
              </a:spcBef>
              <a:spcAft>
                <a:spcPct val="0"/>
              </a:spcAft>
              <a:defRPr sz="37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5332" indent="-237797" defTabSz="951186" eaLnBrk="0" fontAlgn="base" hangingPunct="0">
              <a:spcBef>
                <a:spcPct val="50000"/>
              </a:spcBef>
              <a:spcAft>
                <a:spcPct val="0"/>
              </a:spcAft>
              <a:defRPr sz="37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A076B05-FAA6-4A8D-AB98-3E1E6FFBBA40}" type="slidenum">
              <a:rPr lang="en-US" altLang="en-US" sz="1200" b="0">
                <a:solidFill>
                  <a:prstClr val="black"/>
                </a:solidFill>
              </a:rPr>
              <a:pPr/>
              <a:t>7</a:t>
            </a:fld>
            <a:endParaRPr lang="en-US" altLang="en-US" sz="1200" b="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16944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2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altLang="en-US" dirty="0" smtClean="0"/>
          </a:p>
        </p:txBody>
      </p:sp>
      <p:sp>
        <p:nvSpPr>
          <p:cNvPr id="819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51186">
              <a:defRPr sz="37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73243" indent="-297650" defTabSz="951186">
              <a:defRPr sz="37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88982" indent="-237797" defTabSz="951186">
              <a:defRPr sz="37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64575" indent="-237797" defTabSz="951186">
              <a:defRPr sz="37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41785" indent="-237797" defTabSz="951186">
              <a:defRPr sz="37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07672" indent="-237797" defTabSz="951186" eaLnBrk="0" fontAlgn="base" hangingPunct="0">
              <a:spcBef>
                <a:spcPct val="50000"/>
              </a:spcBef>
              <a:spcAft>
                <a:spcPct val="0"/>
              </a:spcAft>
              <a:defRPr sz="37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73559" indent="-237797" defTabSz="951186" eaLnBrk="0" fontAlgn="base" hangingPunct="0">
              <a:spcBef>
                <a:spcPct val="50000"/>
              </a:spcBef>
              <a:spcAft>
                <a:spcPct val="0"/>
              </a:spcAft>
              <a:defRPr sz="37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39446" indent="-237797" defTabSz="951186" eaLnBrk="0" fontAlgn="base" hangingPunct="0">
              <a:spcBef>
                <a:spcPct val="50000"/>
              </a:spcBef>
              <a:spcAft>
                <a:spcPct val="0"/>
              </a:spcAft>
              <a:defRPr sz="37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5332" indent="-237797" defTabSz="951186" eaLnBrk="0" fontAlgn="base" hangingPunct="0">
              <a:spcBef>
                <a:spcPct val="50000"/>
              </a:spcBef>
              <a:spcAft>
                <a:spcPct val="0"/>
              </a:spcAft>
              <a:defRPr sz="37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A076B05-FAA6-4A8D-AB98-3E1E6FFBBA40}" type="slidenum">
              <a:rPr lang="en-US" altLang="en-US" sz="1200" b="0">
                <a:solidFill>
                  <a:prstClr val="black"/>
                </a:solidFill>
              </a:rPr>
              <a:pPr/>
              <a:t>8</a:t>
            </a:fld>
            <a:endParaRPr lang="en-US" altLang="en-US" sz="1200" b="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00489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74865B00-5076-40C8-B0C7-028888738197}" type="datetimeFigureOut">
              <a:rPr lang="en-US" smtClean="0"/>
              <a:t>9/6/2017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466E9498-C9B1-42A2-AF8A-CF9D8375B7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54607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65B00-5076-40C8-B0C7-028888738197}" type="datetimeFigureOut">
              <a:rPr lang="en-US" smtClean="0"/>
              <a:t>9/6/2017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E9498-C9B1-42A2-AF8A-CF9D8375B7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13097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65B00-5076-40C8-B0C7-028888738197}" type="datetimeFigureOut">
              <a:rPr lang="en-US" smtClean="0"/>
              <a:t>9/6/2017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E9498-C9B1-42A2-AF8A-CF9D8375B7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78839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65B00-5076-40C8-B0C7-028888738197}" type="datetimeFigureOut">
              <a:rPr lang="en-US" smtClean="0"/>
              <a:t>9/6/2017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E9498-C9B1-42A2-AF8A-CF9D8375B7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22231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65B00-5076-40C8-B0C7-028888738197}" type="datetimeFigureOut">
              <a:rPr lang="en-US" smtClean="0"/>
              <a:t>9/6/2017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E9498-C9B1-42A2-AF8A-CF9D8375B7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8999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65B00-5076-40C8-B0C7-028888738197}" type="datetimeFigureOut">
              <a:rPr lang="en-US" smtClean="0"/>
              <a:t>9/6/2017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E9498-C9B1-42A2-AF8A-CF9D8375B7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26604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65B00-5076-40C8-B0C7-028888738197}" type="datetimeFigureOut">
              <a:rPr lang="en-US" smtClean="0"/>
              <a:t>9/6/2017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E9498-C9B1-42A2-AF8A-CF9D8375B7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08996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65B00-5076-40C8-B0C7-028888738197}" type="datetimeFigureOut">
              <a:rPr lang="en-US" smtClean="0"/>
              <a:t>9/6/2017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E9498-C9B1-42A2-AF8A-CF9D8375B7F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6683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65B00-5076-40C8-B0C7-028888738197}" type="datetimeFigureOut">
              <a:rPr lang="en-US" smtClean="0"/>
              <a:t>9/6/2017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E9498-C9B1-42A2-AF8A-CF9D8375B7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5487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65B00-5076-40C8-B0C7-028888738197}" type="datetimeFigureOut">
              <a:rPr lang="en-US" smtClean="0"/>
              <a:t>9/6/2017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E9498-C9B1-42A2-AF8A-CF9D8375B7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614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65B00-5076-40C8-B0C7-028888738197}" type="datetimeFigureOut">
              <a:rPr lang="en-US" smtClean="0"/>
              <a:t>9/6/2017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E9498-C9B1-42A2-AF8A-CF9D8375B7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99273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65B00-5076-40C8-B0C7-028888738197}" type="datetimeFigureOut">
              <a:rPr lang="en-US" smtClean="0"/>
              <a:t>9/6/2017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E9498-C9B1-42A2-AF8A-CF9D8375B7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1417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65B00-5076-40C8-B0C7-028888738197}" type="datetimeFigureOut">
              <a:rPr lang="en-US" smtClean="0"/>
              <a:t>9/6/2017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E9498-C9B1-42A2-AF8A-CF9D8375B7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00890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65B00-5076-40C8-B0C7-028888738197}" type="datetimeFigureOut">
              <a:rPr lang="en-US" smtClean="0"/>
              <a:t>9/6/2017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E9498-C9B1-42A2-AF8A-CF9D8375B7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331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65B00-5076-40C8-B0C7-028888738197}" type="datetimeFigureOut">
              <a:rPr lang="en-US" smtClean="0"/>
              <a:t>9/6/2017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E9498-C9B1-42A2-AF8A-CF9D8375B7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15482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65B00-5076-40C8-B0C7-028888738197}" type="datetimeFigureOut">
              <a:rPr lang="en-US" smtClean="0"/>
              <a:t>9/6/2017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E9498-C9B1-42A2-AF8A-CF9D8375B7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5756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65B00-5076-40C8-B0C7-028888738197}" type="datetimeFigureOut">
              <a:rPr lang="en-US" smtClean="0"/>
              <a:t>9/6/2017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E9498-C9B1-42A2-AF8A-CF9D8375B7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8645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4865B00-5076-40C8-B0C7-028888738197}" type="datetimeFigureOut">
              <a:rPr lang="en-US" smtClean="0"/>
              <a:t>9/6/2017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66E9498-C9B1-42A2-AF8A-CF9D8375B7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046799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url?sa=i&amp;rct=j&amp;q=&amp;esrc=s&amp;source=images&amp;cd=&amp;cad=rja&amp;uact=8&amp;ved=0CAcQjRxqFQoTCKH2t57-pccCFYRJkgodTlkLHw&amp;url=http://www.investopedia.com/terms/p/productionpossibilityfrontier.asp&amp;ei=poPMVaGLCYSTyQTOsq34AQ&amp;bvm=bv.99804247,d.aWw&amp;psig=AFQjCNF_p7G940JeThAsg2ijH9nkh0nzOw&amp;ust=1439552797387161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86136" y="84769"/>
            <a:ext cx="8531782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spc="50" dirty="0" smtClean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</a:rPr>
              <a:t>Bell ringer, 9.5 (Monday)</a:t>
            </a:r>
            <a:endParaRPr lang="en-US" sz="4400" b="1" spc="5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86136" y="1652530"/>
            <a:ext cx="1100917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4000" dirty="0" smtClean="0">
                <a:latin typeface="Baskerville Old Face" panose="02020602080505020303" pitchFamily="18" charset="0"/>
              </a:rPr>
              <a:t>How many Federal Reserve Bank districts are there based on the map?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4000" dirty="0" smtClean="0">
                <a:latin typeface="Baskerville Old Face" panose="02020602080505020303" pitchFamily="18" charset="0"/>
              </a:rPr>
              <a:t>Which District do we live in based on the map?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4000" dirty="0" smtClean="0">
                <a:latin typeface="Baskerville Old Face" panose="02020602080505020303" pitchFamily="18" charset="0"/>
              </a:rPr>
              <a:t>Based on the map, in which District would you find Boston?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4000" dirty="0">
                <a:latin typeface="Baskerville Old Face" panose="02020602080505020303" pitchFamily="18" charset="0"/>
              </a:rPr>
              <a:t> </a:t>
            </a:r>
            <a:r>
              <a:rPr lang="en-US" sz="4000" dirty="0" smtClean="0">
                <a:latin typeface="Baskerville Old Face" panose="02020602080505020303" pitchFamily="18" charset="0"/>
              </a:rPr>
              <a:t>If you have any one dollar bills in your wallet/purse/ whatever, where are they from?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25499" y="944644"/>
            <a:ext cx="10865757" cy="4001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prstClr val="black"/>
                </a:solidFill>
              </a:rPr>
              <a:t>Please write down 4 questions; Use the map on the next slide to answer the questions. Thanks.</a:t>
            </a:r>
          </a:p>
        </p:txBody>
      </p:sp>
    </p:spTree>
    <p:extLst>
      <p:ext uri="{BB962C8B-B14F-4D97-AF65-F5344CB8AC3E}">
        <p14:creationId xmlns:p14="http://schemas.microsoft.com/office/powerpoint/2010/main" val="1082777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7069015"/>
          </a:xfrm>
        </p:spPr>
      </p:pic>
    </p:spTree>
    <p:extLst>
      <p:ext uri="{BB962C8B-B14F-4D97-AF65-F5344CB8AC3E}">
        <p14:creationId xmlns:p14="http://schemas.microsoft.com/office/powerpoint/2010/main" val="38778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2753836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1424106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963508"/>
          </a:xfrm>
        </p:spPr>
      </p:pic>
    </p:spTree>
    <p:extLst>
      <p:ext uri="{BB962C8B-B14F-4D97-AF65-F5344CB8AC3E}">
        <p14:creationId xmlns:p14="http://schemas.microsoft.com/office/powerpoint/2010/main" val="318491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1037001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3848207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1006025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2362272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9939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 result for federal reserve banks, ma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6555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18865"/>
            <a:ext cx="12192000" cy="5694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6483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432" y="151311"/>
            <a:ext cx="5832294" cy="636201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5485" y="151311"/>
            <a:ext cx="5704932" cy="6362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36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1169248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86136" y="84769"/>
            <a:ext cx="10669544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spc="50" dirty="0" smtClean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</a:rPr>
              <a:t>Bell ringer, </a:t>
            </a:r>
            <a:r>
              <a:rPr lang="en-US" sz="4400" b="1" spc="50" dirty="0" smtClean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</a:rPr>
              <a:t>9.6 (Turn in today for a grade)</a:t>
            </a:r>
            <a:endParaRPr lang="en-US" sz="4400" b="1" spc="5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46602" y="1652530"/>
            <a:ext cx="83948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825500" y="944644"/>
            <a:ext cx="9436100" cy="4001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prstClr val="black"/>
                </a:solidFill>
              </a:rPr>
              <a:t>Please write down 4 questions; watch Mr. Clifford video to answer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33736" y="1379499"/>
            <a:ext cx="11483126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3800" b="1" dirty="0" smtClean="0">
                <a:latin typeface="Baskerville Old Face" panose="02020602080505020303" pitchFamily="18" charset="0"/>
              </a:rPr>
              <a:t>What are the two types of markets in the Circular Flow Model?</a:t>
            </a:r>
          </a:p>
          <a:p>
            <a:pPr marL="342900" indent="-342900">
              <a:buAutoNum type="arabicPeriod"/>
            </a:pPr>
            <a:r>
              <a:rPr lang="en-US" sz="3800" b="1" dirty="0" smtClean="0">
                <a:latin typeface="Baskerville Old Face" panose="02020602080505020303" pitchFamily="18" charset="0"/>
              </a:rPr>
              <a:t> What are the four types of factor payments in the Circular Flow Model?</a:t>
            </a:r>
          </a:p>
          <a:p>
            <a:pPr marL="342900" indent="-342900">
              <a:buAutoNum type="arabicPeriod"/>
            </a:pPr>
            <a:r>
              <a:rPr lang="en-US" sz="3800" b="1" dirty="0">
                <a:latin typeface="Baskerville Old Face" panose="02020602080505020303" pitchFamily="18" charset="0"/>
              </a:rPr>
              <a:t> </a:t>
            </a:r>
            <a:r>
              <a:rPr lang="en-US" sz="3800" b="1" dirty="0" smtClean="0">
                <a:latin typeface="Baskerville Old Face" panose="02020602080505020303" pitchFamily="18" charset="0"/>
              </a:rPr>
              <a:t>Is the mall an example of a product market or a resource market?</a:t>
            </a:r>
          </a:p>
          <a:p>
            <a:pPr marL="342900" indent="-342900">
              <a:buAutoNum type="arabicPeriod"/>
            </a:pPr>
            <a:r>
              <a:rPr lang="en-US" sz="3800" b="1" dirty="0" smtClean="0">
                <a:latin typeface="Baskerville Old Face" panose="02020602080505020303" pitchFamily="18" charset="0"/>
              </a:rPr>
              <a:t> In what two ways does the government give out transfer payments?</a:t>
            </a:r>
          </a:p>
          <a:p>
            <a:pPr marL="342900" indent="-342900">
              <a:buAutoNum type="arabicPeriod"/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008138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AutoShap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10131425" cy="1456267"/>
          </a:xfrm>
        </p:spPr>
        <p:txBody>
          <a:bodyPr/>
          <a:lstStyle/>
          <a:p>
            <a:r>
              <a:rPr lang="en-US" altLang="en-US" dirty="0" smtClean="0"/>
              <a:t>Today’s Standard: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633046" y="0"/>
            <a:ext cx="11383108" cy="38807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en-US" sz="2800" dirty="0" smtClean="0"/>
              <a:t>Illustrate by means of a circular flow diagram, the Product market, the Resource Market, the real flow of goods and services between and among businesses, households and the government; and the flow of money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852" y="3270738"/>
            <a:ext cx="11229610" cy="3434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038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AutoShap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596668" cy="1320800"/>
          </a:xfrm>
        </p:spPr>
        <p:txBody>
          <a:bodyPr/>
          <a:lstStyle/>
          <a:p>
            <a:r>
              <a:rPr lang="en-US" altLang="en-US" dirty="0" smtClean="0"/>
              <a:t>Essential Question: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0" y="-120635"/>
            <a:ext cx="8596668" cy="3880773"/>
          </a:xfrm>
        </p:spPr>
        <p:txBody>
          <a:bodyPr>
            <a:normAutofit/>
          </a:bodyPr>
          <a:lstStyle/>
          <a:p>
            <a:r>
              <a:rPr lang="en-US" altLang="en-US" sz="4000" dirty="0" smtClean="0"/>
              <a:t>What are the major markets in the circular flow model?</a:t>
            </a:r>
          </a:p>
        </p:txBody>
      </p:sp>
      <p:sp>
        <p:nvSpPr>
          <p:cNvPr id="4" name="AutoShape 4" descr="data:image/jpeg;base64,/9j/4AAQSkZJRgABAQAAAQABAAD/2wCEAAkGBxITERIUExMTFRUVFRgXGRUVFxsVGRwYGBkWHBYXGxgZHiggGBonHBUcITEhJSkrLi4uGCAzODMsNygtLisBCgoKDg0OGxAQGy4kICYrMDQtMzc0LCw0LCwyLSwsLzYuLi8sLC83LywsLy0vLCwsLCwsLCwsLTQsLCwsLCwsLP/AABEIALUA4AMBEQACEQEDEQH/xAAcAAEAAgMBAQEAAAAAAAAAAAAABAUCAwcGAQj/xABIEAACAQIEAgYECwUHAgcAAAABAgMAEQQFEiEGMRMiMkFRYUJxcoEUFiMzNWWRlKGz0QdigrHBFUNSU5OisiTSNERUVXOEkv/EABsBAQADAQEBAQAAAAAAAAAAAAACAwQBBQcG/8QANxEBAAIBAgMECAUEAQUAAAAAAAECAwQREiExQVFhcRMiMoGRobHRBRTB8PEjQlLhwgYVJGJy/9oADAMBAAIRAxEAPwDuNAoKzLs+gmxGJw8bEy4YoJQVIA1glbE7NsO6gs6BQKBQKBQQMRmiJJoYN6N320gvq0jnf0T3VRbPFbcMx3c/NppprXpxxPfy7eW2/wBWyPM4SVAkXrdnz7h9p2HjUoz4522nqhOnyxvM16dWMOaRNIUVrmw37ietsPE2QmuVz0tbhif3z+yVtNkrTjmP3y+5LmsKgkuDZdRtubWv3eW9LajHEb79m5XS5bTtt27BzSIXu1gApudu3ewA53sL8v609PTtnu+Z+WyT0jv+TYmPiLhA6ljuAD5av5b+qpRlpNuGJ5/uUJwZIrxTHL9x9Ud83RZWjYMtjp1m2m4jEhHO/ZPh3VXOorF5rPLx7Om/0WxpL2xxevPw7evD9W4ZlDt8ou97e7nfw99T9Nj71f5fLz9VpmziJRfciwNx5uqd+/NvwqFtTSOf767LK6TJbl0/iZZPmse1usDp3W3pOEH4nf1VKc9ezn/OyMaW/by6/KN/oJm8RJBJFg53G1kYqTcctxXI1FN9vP5OzpMkRvEd3zjdMSVSSAQSpsfI2B/kRV0WieiiazERM9rOuolAoFAoFAoFAoOe8DfTWfe3hvy2oOhUCgUCgUCghS5ZG0jyEAsyBASASoGrsnuvqqmcNZtNp6zGzRXU3rSKR0id/Pp1+DTLliFlBc9mO6bdYRG6nxG53tUbYazO2/dy79k66m8VmeHtnnz5cXVBTCIJLdLLeKyhyo0oFVti1rHqy8z4iqIx1i2288uW+3KOXf5S0Tlvwb8MbW57b855x2b79YSMPgI1VkE/VdNxdN7IELg2vyUeVxVlcVIrwxblMeHdtuqvnyWtF5pzifHv32+fm+SYeIvG3wgdIbKjDTuVDg7cibSEfZXJrSZrPHz7Onj93a3yRW1eD1esxz7dvsywODhBiZXOxDqpIuQsRi94tveu48eOJiYnxj4cLmXLlmLRNfCffbi+vJnJgIG6eW6kvYmQaSV0KgsD/ADapTixTxX369vdtEfZyufNXgx7dOznz3mfugsIdRJkk1KXZm0AajpUst9NrabdXvAqmfRxPOZ3jeenXlv3d3Y0ROXh5Vjadojn05zET179+bFI4tKqHmLbgAJdl0vG/Zt1QOrYcrNUYrj2iImfh05xPT4E2y7zaYrt58p3iY67+fvhOhyxGBs7XDHUbC+sS9ITa3iOXgavrhraOU9vz33/AH4M9tResxvEdOXlw8P0+bb/AGWFJIJN+luptZhIxcqTbbc86l6DbnHj853Q/MzaNpju5920bN2U4MxRKhN25sed2PPfv8PdU8OP0dIrPVDU5vS5JtHKOzyTKtUFAoFAoFAoFAoOe8DfTWfe3hvy2oOhUCgUCgUCgq8wzMhuhhUSTEbj0UB9Jz3ermazZc8xPBj52+Uef2a8Omia+lyztT5z4R9+kNmWZWIyXZjJK3akPP2VHoqPCpYsMU9aZ3tPWf32I59TOSIrWNqx0j798+LXLk6t8IO2qY9q24XSg0+Y6l/fXJ09Z4p7Z/19kq6u0cHdX67zP6teLyTW7EMoVjqto6wIjMYAa+y2N7W8fGoX0vFaZieU+Hht8E8es4KxExvMePjv07/FnHlJVw6sos4axXa3RJGRsRY9W9/OpRp5i3FE9v6RCM6qLU4bRPTbr/7TP67NEfD9mU6gbAc1PNdVitmsOfeD3+NQjSetvv8Av4rLa7esxt+5268k5sDbDmFbfN6bgWF7WvV3otsXo47tmeM++f0k9+7QcnVhMT25b2O506kVSAL29HmLVCdPExbfrPy5bLI1c1msR0r89pmWwZPGHQ2BCBtjuSzFDruTe/V/Gpfl6cUTt0+vLmjOryTWY367fCN+XzSMHCVMrH05CbeQCqPtC399TpWYmZntn/SrLeJisR2R95/VJqxUUCgUCgUCgUCgUCg5twfjI486z3pJES74a2tgt/k2va53qF8lKe1MQsx4smT2KzPlG73gzfDH+/h/1F/WofmMP+cfGFn5TP8A4W+Et0eNibsyIfUwP9anGWk9JhXOHJXrWfg3g1NWUHwm25oRG6hXNWxXVwpITk85HZ/dQHm9u/kLisMaic/q4enbPd5eL0p0tdL62o5z2V7/AD8PqtcvwCQrpQd9yTuzHvZj3mtWLFXHXarHmz3zW4rfx5JDuALkgDxO3PYVYpZUCgUCgUCgUCgUCgUCgUCgUCgUCgUHOODMMj51nutFaz4a2oA/3beNRtWtusJ1yXp7MzD3py2A/wB1F/8Ahf0qPoqT/bCcajL/AJT8ZaJMiwrc4Ij/AAioTpcM9awsrrdRXpefi0HhnDeijJ/8bsn/ABNV/ksPWI28pmFn/cdR/dO/nET9Xz+xHX5vFTr5MVkH+4X/ABp+WtHsZJj5u/nKW9vFWfLePp9mueDGhWUmCdWBBBDRMQeYuCRvUbU1G0xPDaPh90qX0k2i0cVJjyt9mrCZkmHGl8JJhx3lV1p69Sf1FRpmrhja2Oa/OPjCeTT31E8VcsXnxnafhK4wWYwyi8ciP6jv7xzFasebHk9iYlhy6fLina9Zh5z9oeX4nExR4fDpcOxd31aAvRjVF1rHfpdDWtvoNWqXoMknkfDwtMhjlKLrQ2ur26wuNjvQTaBQKBQKBQKBQRYsxibQFkUlywUA7kps4t5d9Ri9Z6Sutp8td+Ks8tt/f0+PYlVJSUCgUCgUCgUCg5dwzi5o86zzooDNd8PezqlrRm3a53ufsoOhY/FzIiGOAyMeah1XTt4nY0GGW46d2IkwxiFu0XV7nwstBHmzTFBiFwTMAdm6VBceNjyoJeIxcyxK6wFnNrx61BH8R2NBowOY4l3CvhGjU83MiNb3DegY3McSrlUwjSKOTiRFv7jvQRZcuWaJpJMJomF9Kq4VzblZ12HvrPk0uLJzmOff0lqxa3Nj5Rbl3Tzj4S5b+1DiDN8GkSxmeKJieuxSRgRyXWo5eupYsVqcptMx4o581Mm0xSKz27dvue1/ZlxbJNgovhxMcxJCtIpQSLfqsCdie73Vy2px1vwWnaf32u00mW+P0lI3jw6x7nvAavZn2gUCgUCgUGDSqDYsAT3EgVzeEopaY3iFRl2TiPGYibSLOF0m97E7y2Ho6iFJtzIqquPa82/fi3Z9ZOTS48O/Tff/AI8+3aN9u5dVc88oFAoFAoFAoFBz3gb6az728N+W1B0KgUCgUCgUCgqOLmtgsQ211jLC4BsRyNjQTVwySRKrqrKVGxAtyHdUb0reNrRvCdMlqTxVnaVYcplg3wsnV/yJTqT1K3NPxFZPy+TFzwzy7p6e7ubvzWLPy1Fef+UdffHSUjAZ2jt0cgMMv+W+1/ZPJh6qsxaqtp4Lerbun9O9Vm0dqV46TxV74/XuWtaWMoPgNB9oPjHY2o7HV+deIMwmkxMrSM2oSNtcjTYmwHhXg5b2m8zL6vodPhx6etccRttHvdq4BxcsuAhaW5axFzzKg9U16+mtNscTL55+NYseLW3rj6fSXoaveUUCgUCgUCg1YmbQjNpZtIJ0oNTG3cAOZ8qDy/DfGDYzFNEsSxIkYdllYie5Z1CmKw6MjRc3J2ZeVBVcDfTWfe3hvy2oOhUCgUCgUCgUEDPpokw0rTDVEFOsDe4oJcDAqpXkQLeq21BsoIuYZfHMumRQR3HkQfEHmDVeXDTLG1oXYc+TDbipOyq6WfCdvVPAPTAvKg/eA7Y8xvWXiy6f2vWr39sefe2cOHVez6l+7sny7pXOGxSSIHRgynkQdq10vW8cVZ3hgyY7Y7cN42lzjhTDzLm8z6ZirTY1XvFJGioZEaJzK3UmvpsqjkGY771NB02gUFNj+FsHNJ0kkCM/jyv6wOdVWwY7TvMPQw/imrw4/R0vMQt4owoCqAABYAbAAVbEbMFrTad56sqOFAoFAoFAoMJnsrEAsQCdItc2HIX2uaDzuUZrJiJYWfASQkB9UkwUFRyCqb6iSee1qDynDGLljzjPDHA0xMmGBCsq6fk356jvQe/y/HTOH14d4io2DMraj4DSaCr/ALfxn/t0v+olBYTZjOI42XCuzN2k1qpX1kmx91B9y3HzyORJhmiW3aLq2/hZTQaMRmuJVmC4J2UHZhIgv52JvQb8bmE6RI6YZpHbnGGUFfWTsaDXluZ4iRwJMI8SnmxkRre4b0FfxZLiZIcRAmEd1ZCokDqL3/dJvQWkGKlXDK3QN0gUDotS32258qCNHm+KJAOBkFzz6SMgefOgl5nj5oyojwzzXG5VlW3l1jQfcDjpnVy+HaMqNlZlOrbuINhQcV/awMyujYfC4nDxMflBExYF/RNo+z/WqqYaUtM1jbdfk1F8lYrad9une6P+yXGzyZdGuKYmdCwZX2kC36moHe9q7TLW8zETzjqjkw3pETaOU9HtKsVFAoFAoFAoFAoFAoFB4XIVmTGxxyrMsSnEGDUsNrsSW1PHIzHY9W4Ukc7kUEfgb6az728N+W1B0KgUCgUCgUCgreI8U8WFnkQ2ZIyyk77jlQTsOxKKTzKgn7KDZQKBQUnEchEmCAJF8SAbd40ObHy2FBvzTKtbCWI6J15N3MP8LjvFZs2DinjpO1o+fhLZp9TwR6PJG9J7O7xjxZ5TmfS3RxomTtxn/kPFT413Bn9J6to2tHWP32I6jTei2tWd6z0n7+KxrQylAoFAoFAoFAoFBpxkBdGQO8ZYW1pbUvmNQIv6waDnnBWQmDMHNmLoJRLIz4Vg+o3QqkSiVWPM67DnzoN/A301n3t4b8tqDoVAoFAoFAoFBCzlIjBKJjaIqdZ5bd9BKiA0i3Kwt6u6gzoFAoIGZ4tEfDh11GSXSpt2W0sb/YDQT6CtzfLOktJGdEydh/5q3iprPnwce1q8rR0n7+DXptR6Pel43pPWP1jxZZRmXSqQw0SobSIeYPiPFT3Gu4M/pI2nlaOsI6nT+imJid6z0nv/ANrCr2YoFAoFAoFAoFAoOfcG/B3xQKTEshxGmP4MUYFnPSa8RptKLjbffYm5F6D5wN9NZ97eG/Lag6FQKBQKBQKBQU/GAvgcSOfyTcqCzwvYT2R/IUG2gUCgp8+wzvJgyqkhMQGbyGhxf7SKC4oFBU5zgGuJ4dpkHLude9D/AEPdWXUYrb+kx+1HzjubdLnrtOHL7E/Ke+P1S8sx6zRh19RU81Yc1PmDVuHLXLTij+FGfBbDeaW/mEurVJQKBQKBQKBQQM+wLT4aeFH6NpY2QPvtqFr7EH7DQU3CeQ4rCM6l8L0DsX6KGKSPQ2lFATVIwVOpci3NiaCl4G+ms+9vDfltQdCoFAoFAoFBWcQ5k2GhMwUMqMNYvY6CbHT+9uNu/lVeW/BXibNDpo1OX0W+0zE7efXn4fRqnzN0wRxEiKWEesoputjuBfv2I3qVJmaxMqtRSlMtqU32idua1ha6qfEA1JQzoFAoKrOsa8cmEVbWkn0N7Ohz/MUFrQKBQUOYocLL8IUfJOQJlHd4SgeXI1hyx6C/pa+zPtff7vSwzGpx+gt7UezP6fZu4kzkwQo8aiR5ZI4owTZdUhsGY/4QLnbna3fW2J3jeHnTExO0p+AE2j5Yxl7neMELbu2Ykg++uuJNAoFAoFAoFAoOZ8L49Ic3z55NWnXhh1VLH5tu5QTQe3y/iGCZwiGTURfrRug282UCgi4zi7DRuyN0upTY2icj3ECxoJMHEUDwtMvSaFNj8m+q/ktrn3UGvDcT4d3VF6bUxsLwyKPeSthQbcxz+GF9D9JqtfqxO4t61BFBnFnkLQvMNehL3vGwbbwUi5oKmTiHBYhowwnOmQMoMUoXV6JbaxAvffa+9RtWLdV2LNfFvwTtvG3ueE/aDnMkMhwUJaOBF3W976+sRc76RewHdyrzNTltS3BXlEP2/wCDaDDqcX5rPEWtb9OXTv75en/ZjxJLPDKs5LdDYh7b6fA25kWrTo81rxMW7Hj/APUX4dh0t63xRtFuxe/G/C+M3+jL/wBtbH5pPxOcRRxLK2vQ1rWRid/3QLig15dn8Ez6IzJqtfrRum3rYAUFPm/EuB6WMSmYPDLdbRPbWAV8OtsTQW0fEMDQmYdJoDafm31X9i1/woMMHxLBI6ovS6m5aoZFHvJWwoM8fxDBC5R+k1AX6sTuN/NVIoGIzmFsLLPZmjVWupRgTbu0kXrkxExtLtZms7w4zwNx4+PxAy7FQq2GlYiMAsrx6Tqj64N7qVFiLEWqGLHGOvDHRbnzTmvxzHPtdxy3L0gTQhcgsWJkdpGJY3JLOSfdyqxSl0CgUCgUCgUCg55wN9NZ97eG/Lag6FagFR4UACg+0Cg+WoAFB4r9pXDcEsEuJIIliTYjvAI2I99Z82mrk5z1ev8Ah34zn0VeCu017pXnCmRw4WBViB64DMTuSSBU8WKuONoZtf8AiGbW5OPL7o7lzarWF9oFqDzfFcd5svsP/NA+7S16D0YFB9oFB8Kgi3dQc3yPhOATZhNBEiYiPFMY3HkASngFNz9tZ9TjtenqdY5w1aTLSmT149WeU+UvfZVjhNEkg2uNx3hh2lPqNTw5Yy0i0K9RhnDkmk/zHYl1apKBQKBQKBQKDnvA301n3t4b8tqDoVAoFAoFAoFBXcRPGuFmaRNaKhZk5XA3I/CgmwEFVIFhYWHuoNlAoFBV51jGjfChQp6ScIbi+xVjceB6tBaUCgUCgq8nxIaTFKEVejm0kj0iVVtR8+tb3UEaD/p8WU5RYm7L4CUdofxDf3Vir/Rz8P8Abbn7+34vRv8A+Rpot/dTlP8A89nwXtbXnFAoFAoFAoFBz3gb6az728N+W1B0KgUCgUCgUCgr+IMG02GniS2p0Ki/K5oJkCEKoPMKB9goNlAoFBX5pgVkaAs2kxShx5kKwt+NBYUCgUCgrsqy8xPiWLA9LLrA8Oqot/toMeIcEZYTp+cQiRD+8u4+3l76zarFOTH6vWOcecNeizRjyxxezPKfKUnK8YJoY5B6SgkeB7x7jtVmHJGSkXjtVajDOHJak9kpVWqSgUCgUCgUHPeBvprPvbw35bUHQqBQKBQKBQKCq4qmZMHiGRirLGxDDmCORoLDDG6Jf/CP5UG2gUCgo+JFJkwNgdsSCbeGiTnQXlAoFAoKPh1yZcdckgYiwv3DQmw996C8oKPJvksRPB6JPTR+yx64Hqb+dYsH9PLbF749/X5vQ1X9XDTN2+zPnHT5LytrzygUCgUCgUHPuCFtnWe+bYY/7H/Sg6DQKBQKBQKBQQs5ljWCVphqjCksLXuO/aglREaRblYW9XdQZ0CgUFdmuY9E+HXSD0svR38Lqxv/ALaCxoFAoFBAyzGpI+ICrpMcuhjt1jpU3+wign0FJn/ycmHxA9B+jf2JNvwa1Y9T6l6Ze6dp8p/29DR/1KZMPfG8ecf63XdbHnlAoFAoFAoPLY3geJ8TNiExGLgebT0nQTGMMUBCkgeRoMfiV9YZl95b9KB8SvrDMvvLfpQPiV9YZl95b9KB8SvrDMvvLfpQPiV9YZl95b9KB8SvrDMvvLfpQPiV9YZl95b9KDXiOA1dWR8dmLKwsVOJYgjwO1BmOCbbDMMy+8t+lBRyYXDrO8UmYZtHoZk6V8QREWWNZWUNfayNfcAbGgnRZHh2YKubY4sV1hRjDfTYnVbwsL+qgj4HLsNK0wTNMwtFzb4V1SAiOzKRzUCQAnbegY/LsJCGMmb48aCgYDFMxBdlVbgAkbuPVfegx4iy6LBqjSY7NmD6rdHiC1gi6mNiRfbuFye4UFwnBlwCMwzPcX/8S36UH34lfWGZfeW/SgfEr6wzL7y36UGuLgNVLFcdmILG7EYgi5sBc7bmwH2UGz4lfWGZfeW/Sgwm4EVwVbHZiynmDiCR9hFRtWLRtaN4Sre1J4qztLP4lfWGZfeW/SpIsX4MtzzHMh/9lqOxEz0ffiZ3f2jmX3lqOL/J8v6CIR9LNLYk65nMj7m9ix7h3UE2gUCgUCgUCgUCgUCgUCg87PwjAxxTkL0uIa/SlAWVdESlAfA9EPtoMMw4RSWSQmRhHI7SFFVQekOH+D3D87aN7ePltQRpODGPSt8JIkmVo2YRrbQ0ccZAW+zWhU38b7UEr4rEQyQLMRGz9It0BZX6ZZrlvTXWOR7ja+woN/EHD5xQivIoMYcEmNXB1rpYhWNge8c7UFvhIBHGiAkhFVQSbkhQBcnvO1BuoFAoFAoPhNBRwSGeffspcgfgKrrO87teekYqRWOs9WcsrPCJOTKxAI22BtV9OuzFboscvxPSID38j6xUZjaXYneEmuOlAoFAoFAoFAoFAoKnMM5McvRiMuFRZJG1qgRHZlBGo9Y9ViRtsO82BCH8dMJtvLubfNPtfo9BO2wbpU0+OsedgNxlhuqVLsjXOsI2m1pyNJA6xJw7ADvuPEXDQ3G8O9opz141XqEXLuiHn2Spe5B3sDQScz4jeKZohh2c9UIRIoDFtPa/yxubX3Og7crhXjjoGMyJhpGSzMvWW5WMgSnSLm4Y2AF789hcgPRYrNY0R2uCyRGUpcatNib/AIWoKw8Y4UEhi6WZluyMAWUyAhWtZt4nAtz0mgjy8fYMKCDKxZXKqInBOgA8yABqBFr870EluMcKCAelB1FbdE+xXpNZvbsqYnBPcVNBpfjjClSY+kkOrSAI2W4DIpkBI3jBkXrDbcUEjLeLcNMJLMQYoVmkurWCsurZiOtby3oEnFuGWwPSgk6dPRPfXuRHa3bspNvAUE3J84ixUbNFrsNuujIdwCDZgDaxoROyDlamOdlbmQQPPe4qqnKdpbdRMZKRerZKpiw5V7Aljaxve5vV9erBbomZNCViF+ZJNvXyrkzvLsRtCfXHSgUCgUCgUCgUCgUEPGZVBKyPLDHIydlnQMV3B2JG24B9YBoInxZwgZXWCNSmorpULpZ9OpwAO31Rv5DwoPsnDuGMAg6MaBGIx/iChXQWPjpkcfxnxoGE4bwkcSxCFCq2tqAY3BBBJPfdQb91h4UGeI4fwkjSM+HhdpdPSFkDFtOnTquN7aFt4aRQfH4bwZLE4XD3bST8ku+kWXu7ht6tqCwkhVlKlQVI0kEbEeFvCgjjKoNvkY9m1DqjZtTPq9ep2N/Fj40EX4s4Lq/9Lh+qWYfJJsW7RG216DGXhfBsyMcPFdXEmyKLsFZQW261gx595vQbDw5g/wD0sHzhl+bX5w835drzoMsPw/hELMmGgUuAGKxqNQUWAaw3AHjQIcgwilSuGhUqLAiNQQL32NvHegl4XBxxi0aKg22UAchYcvIWoPs+FV7EjcciNiPfR2JmOhJhUZgzC5HK+9HG6gUH/9k=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4522788" y="-1036638"/>
            <a:ext cx="2676525" cy="2162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0154" y="2743200"/>
            <a:ext cx="10230583" cy="3012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0912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4323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lestial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TM03457452[[fn=Celestial]]</Template>
  <TotalTime>558</TotalTime>
  <Words>222</Words>
  <Application>Microsoft Office PowerPoint</Application>
  <PresentationFormat>Widescreen</PresentationFormat>
  <Paragraphs>18</Paragraphs>
  <Slides>18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Baskerville Old Face</vt:lpstr>
      <vt:lpstr>Calibri</vt:lpstr>
      <vt:lpstr>Calibri Light</vt:lpstr>
      <vt:lpstr>Celestial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Today’s Standard:</vt:lpstr>
      <vt:lpstr>Essential Question: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SSEMI 1</dc:title>
  <dc:creator>Patrick Ethington</dc:creator>
  <cp:lastModifiedBy>Patrick Ethington</cp:lastModifiedBy>
  <cp:revision>19</cp:revision>
  <cp:lastPrinted>2017-09-06T14:54:07Z</cp:lastPrinted>
  <dcterms:created xsi:type="dcterms:W3CDTF">2016-09-07T16:47:14Z</dcterms:created>
  <dcterms:modified xsi:type="dcterms:W3CDTF">2017-09-06T19:15:09Z</dcterms:modified>
</cp:coreProperties>
</file>